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CDEF2-2E6A-495B-BD89-9FEFB0799C21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3EBA-E9E3-437D-866A-B831737625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CDEF2-2E6A-495B-BD89-9FEFB0799C21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3EBA-E9E3-437D-866A-B831737625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CDEF2-2E6A-495B-BD89-9FEFB0799C21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3EBA-E9E3-437D-866A-B831737625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CDEF2-2E6A-495B-BD89-9FEFB0799C21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3EBA-E9E3-437D-866A-B831737625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CDEF2-2E6A-495B-BD89-9FEFB0799C21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3EBA-E9E3-437D-866A-B831737625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CDEF2-2E6A-495B-BD89-9FEFB0799C21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3EBA-E9E3-437D-866A-B831737625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CDEF2-2E6A-495B-BD89-9FEFB0799C21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3EBA-E9E3-437D-866A-B831737625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CDEF2-2E6A-495B-BD89-9FEFB0799C21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3EBA-E9E3-437D-866A-B831737625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CDEF2-2E6A-495B-BD89-9FEFB0799C21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3EBA-E9E3-437D-866A-B831737625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CDEF2-2E6A-495B-BD89-9FEFB0799C21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3EBA-E9E3-437D-866A-B831737625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CDEF2-2E6A-495B-BD89-9FEFB0799C21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C3EBA-E9E3-437D-866A-B831737625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CDEF2-2E6A-495B-BD89-9FEFB0799C21}" type="datetimeFigureOut">
              <a:rPr lang="cs-CZ" smtClean="0"/>
              <a:pPr/>
              <a:t>15.5.2014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C3EBA-E9E3-437D-866A-B831737625A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B Í L K O V I N 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jejich denní doporučené dávky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MUDr. Jan Ševčík</a:t>
            </a:r>
          </a:p>
          <a:p>
            <a:r>
              <a:rPr lang="cs-CZ" dirty="0" smtClean="0"/>
              <a:t>Společnost pro výživu Praha</a:t>
            </a:r>
          </a:p>
          <a:p>
            <a:r>
              <a:rPr lang="cs-CZ" sz="2000" dirty="0" smtClean="0"/>
              <a:t>ŠKOLNÍ STRAVOVÁNÍ - PRAHA </a:t>
            </a:r>
            <a:r>
              <a:rPr lang="cs-CZ" sz="2000" dirty="0" smtClean="0"/>
              <a:t>2014</a:t>
            </a:r>
            <a:endParaRPr lang="cs-CZ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Potřeba bílkovin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Na </a:t>
            </a:r>
            <a:r>
              <a:rPr lang="cs-CZ" dirty="0" smtClean="0"/>
              <a:t>skutečnou potřebu bílkovin ve výživě člověka můžeme usuzovat z jeho metabolických ukazatelů,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konkrétně z množství </a:t>
            </a:r>
            <a:r>
              <a:rPr lang="cs-CZ" dirty="0" smtClean="0"/>
              <a:t>vyloučeného dusíku (N)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Bílkovinné minimum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množství proteinu ve stravě, které udrží dusíkovou bilanci na dolní hranici (bilance).</a:t>
            </a:r>
          </a:p>
          <a:p>
            <a:r>
              <a:rPr lang="cs-CZ" dirty="0" smtClean="0"/>
              <a:t>Bílkovinné minimum činí 0,025 g dusíku na 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1 kg hmotnosti.</a:t>
            </a:r>
          </a:p>
          <a:p>
            <a:pPr>
              <a:buNone/>
            </a:pPr>
            <a:r>
              <a:rPr lang="cs-CZ" dirty="0" smtClean="0"/>
              <a:t>Prakticky činí 20 – 30 g bílkovin.</a:t>
            </a:r>
          </a:p>
          <a:p>
            <a:pPr>
              <a:buNone/>
            </a:pPr>
            <a:r>
              <a:rPr lang="cs-CZ" dirty="0" smtClean="0"/>
              <a:t>Rovnováha </a:t>
            </a:r>
          </a:p>
          <a:p>
            <a:pPr>
              <a:buNone/>
            </a:pPr>
            <a:r>
              <a:rPr lang="cs-CZ" dirty="0" smtClean="0"/>
              <a:t>na horní hranici dusíkové bilance činí 80 g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Poznatky z 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Rubner</a:t>
            </a:r>
            <a:r>
              <a:rPr lang="cs-CZ" dirty="0" smtClean="0"/>
              <a:t>:</a:t>
            </a:r>
          </a:p>
          <a:p>
            <a:r>
              <a:rPr lang="cs-CZ" sz="2800" dirty="0" smtClean="0"/>
              <a:t>1 g zadrženého dusíku odpovídá 33 g tělesné hmotnosti</a:t>
            </a:r>
          </a:p>
          <a:p>
            <a:r>
              <a:rPr lang="cs-CZ" sz="2800" b="1" dirty="0" err="1" smtClean="0"/>
              <a:t>Kabelík</a:t>
            </a:r>
            <a:r>
              <a:rPr lang="cs-CZ" sz="2800" dirty="0" smtClean="0"/>
              <a:t>:</a:t>
            </a:r>
          </a:p>
          <a:p>
            <a:pPr>
              <a:buNone/>
            </a:pPr>
            <a:r>
              <a:rPr lang="cs-CZ" sz="2800" dirty="0"/>
              <a:t>	</a:t>
            </a:r>
            <a:r>
              <a:rPr lang="cs-CZ" sz="2800" dirty="0" smtClean="0"/>
              <a:t>Při snížení přívodu bílkovin pod 72 g / den dochází ke snížení výkonnosti, i když zůstane hmotnost zachovaná</a:t>
            </a:r>
          </a:p>
          <a:p>
            <a:r>
              <a:rPr lang="cs-CZ" sz="2800" b="1" dirty="0" err="1" smtClean="0"/>
              <a:t>Süsskind</a:t>
            </a: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	se zhroutil po 15 měsících při 33 g proteinu ve stravě.</a:t>
            </a:r>
            <a:endParaRPr lang="cs-CZ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 O T Ř E B A  bílkovin</a:t>
            </a:r>
            <a:r>
              <a:rPr lang="cs-CZ" dirty="0" smtClean="0"/>
              <a:t> /1/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Experimentálně zjištěná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b="1" dirty="0" smtClean="0"/>
              <a:t>průměrná</a:t>
            </a:r>
            <a:r>
              <a:rPr lang="cs-CZ" dirty="0" smtClean="0"/>
              <a:t> </a:t>
            </a:r>
            <a:r>
              <a:rPr lang="cs-CZ" b="1" dirty="0" smtClean="0"/>
              <a:t>potřeba vysoce kvalitních bílkovin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z vajec, mléka, masa, ryb (stravitelnost 95 % a víc) je </a:t>
            </a:r>
            <a:r>
              <a:rPr lang="cs-CZ" b="1" dirty="0" smtClean="0"/>
              <a:t>pro</a:t>
            </a:r>
            <a:r>
              <a:rPr lang="cs-CZ" dirty="0" smtClean="0"/>
              <a:t> </a:t>
            </a:r>
            <a:r>
              <a:rPr lang="cs-CZ" b="1" dirty="0" smtClean="0"/>
              <a:t>dospělé 0,6 g </a:t>
            </a:r>
            <a:r>
              <a:rPr lang="cs-CZ" dirty="0" smtClean="0"/>
              <a:t>/ kg těl. </a:t>
            </a:r>
            <a:r>
              <a:rPr lang="cs-CZ" dirty="0" err="1" smtClean="0"/>
              <a:t>hmotn</a:t>
            </a:r>
            <a:r>
              <a:rPr lang="cs-CZ" dirty="0" smtClean="0"/>
              <a:t>./den - Vzhledem k individuálním výkyvům se tato hodnota zvyšuje na </a:t>
            </a:r>
            <a:r>
              <a:rPr lang="cs-CZ" b="1" dirty="0" smtClean="0"/>
              <a:t>0,75</a:t>
            </a:r>
            <a:r>
              <a:rPr lang="cs-CZ" dirty="0" smtClean="0"/>
              <a:t> g bílkovin/kg/den 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(tj. + 25 % !!!)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i="1" dirty="0" smtClean="0"/>
              <a:t> </a:t>
            </a:r>
            <a:r>
              <a:rPr lang="cs-CZ" sz="2400" i="1" dirty="0" smtClean="0"/>
              <a:t>(viz: </a:t>
            </a:r>
            <a:r>
              <a:rPr lang="cs-CZ" sz="2400" b="1" i="1" dirty="0" smtClean="0"/>
              <a:t>Referenční hodnoty pro příjem živin</a:t>
            </a:r>
            <a:r>
              <a:rPr lang="cs-CZ" sz="2400" i="1" dirty="0" smtClean="0"/>
              <a:t>, SPV o.s.,  str. 35)</a:t>
            </a:r>
            <a:endParaRPr lang="cs-CZ" sz="2400" dirty="0" smtClean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 O T Ř E B A  bílkovin</a:t>
            </a:r>
            <a:r>
              <a:rPr lang="cs-CZ" dirty="0" smtClean="0"/>
              <a:t> /2/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S ohledem na sníženou stravitelnost smíšené stravy je</a:t>
            </a:r>
            <a:r>
              <a:rPr lang="cs-CZ" dirty="0" smtClean="0"/>
              <a:t> </a:t>
            </a:r>
            <a:r>
              <a:rPr lang="cs-CZ" b="1" dirty="0" smtClean="0"/>
              <a:t>doporučený přísun bílkovin 0,8 g/kg/den </a:t>
            </a:r>
          </a:p>
          <a:p>
            <a:pPr>
              <a:buNone/>
            </a:pPr>
            <a:r>
              <a:rPr lang="cs-CZ" sz="2400" b="1" i="1" dirty="0"/>
              <a:t>	</a:t>
            </a:r>
            <a:r>
              <a:rPr lang="cs-CZ" sz="2400" i="1" dirty="0" smtClean="0"/>
              <a:t>(tj. o 30 % víc proti původní hodnotě 0,6 g !!!)</a:t>
            </a:r>
          </a:p>
          <a:p>
            <a:r>
              <a:rPr lang="cs-CZ" dirty="0" smtClean="0"/>
              <a:t>Ve vyvážené smíšené stravě se podílí bílkoviny na energetické příjmu dospělých 9 – 11 %, avšak příjem 15 % je snáze realizovatelný a přijatelný. </a:t>
            </a:r>
            <a:endParaRPr lang="cs-CZ" dirty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sz="2400" i="1" dirty="0" smtClean="0"/>
              <a:t>(viz: </a:t>
            </a:r>
            <a:r>
              <a:rPr lang="cs-CZ" sz="2400" b="1" i="1" dirty="0" smtClean="0"/>
              <a:t>Referenční hodnoty pro příjem živin</a:t>
            </a:r>
            <a:r>
              <a:rPr lang="cs-CZ" sz="2400" i="1" dirty="0" smtClean="0"/>
              <a:t>, SPV o.s.,  str. 35)</a:t>
            </a:r>
            <a:endParaRPr lang="cs-CZ" sz="24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 O T Ř E B A</a:t>
            </a:r>
            <a:r>
              <a:rPr lang="cs-CZ" dirty="0" smtClean="0"/>
              <a:t>  </a:t>
            </a:r>
            <a:r>
              <a:rPr lang="cs-CZ" b="1" dirty="0" smtClean="0"/>
              <a:t>bílkovin</a:t>
            </a:r>
            <a:r>
              <a:rPr lang="cs-CZ" dirty="0" smtClean="0"/>
              <a:t> /3/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400" i="1" dirty="0" smtClean="0"/>
              <a:t>(příklad výpočtu pro chlapce ve věku 10 – 12 let podle publikace: Referenční hodnoty pro příjem živin – SPV o.s. 2011)</a:t>
            </a:r>
          </a:p>
          <a:p>
            <a:pPr>
              <a:buNone/>
            </a:pPr>
            <a:r>
              <a:rPr lang="cs-CZ" sz="2400" i="1" dirty="0"/>
              <a:t> </a:t>
            </a:r>
            <a:r>
              <a:rPr lang="cs-CZ" sz="2400" i="1" dirty="0" smtClean="0"/>
              <a:t>Tabulka č. 4: </a:t>
            </a:r>
            <a:r>
              <a:rPr lang="cs-CZ" sz="2400" b="1" i="1" dirty="0" smtClean="0"/>
              <a:t>Normativy pro průměrný energetický příjem . . . . . 					u osob s optimálním BMI</a:t>
            </a:r>
          </a:p>
          <a:p>
            <a:pPr>
              <a:buNone/>
            </a:pPr>
            <a:r>
              <a:rPr lang="cs-CZ" sz="2400" dirty="0" smtClean="0"/>
              <a:t>10 – 12 let   chlapci 	2300 </a:t>
            </a:r>
            <a:r>
              <a:rPr lang="cs-CZ" sz="2400" dirty="0" err="1" smtClean="0"/>
              <a:t>kcal</a:t>
            </a:r>
            <a:r>
              <a:rPr lang="cs-CZ" sz="2400" dirty="0" smtClean="0"/>
              <a:t>/den     dívky 2000 </a:t>
            </a:r>
            <a:r>
              <a:rPr lang="cs-CZ" sz="2400" dirty="0" err="1" smtClean="0"/>
              <a:t>kcal</a:t>
            </a:r>
            <a:r>
              <a:rPr lang="cs-CZ" sz="2400" dirty="0" smtClean="0"/>
              <a:t>/den	</a:t>
            </a:r>
          </a:p>
          <a:p>
            <a:pPr>
              <a:buNone/>
            </a:pPr>
            <a:r>
              <a:rPr lang="cs-CZ" sz="2400" dirty="0" smtClean="0"/>
              <a:t>Z toho 15 %  =                 345 </a:t>
            </a:r>
            <a:r>
              <a:rPr lang="cs-CZ" sz="2400" dirty="0" err="1" smtClean="0"/>
              <a:t>kca</a:t>
            </a:r>
            <a:r>
              <a:rPr lang="cs-CZ" sz="2400" dirty="0" smtClean="0"/>
              <a:t>/den                   300 </a:t>
            </a:r>
            <a:r>
              <a:rPr lang="cs-CZ" sz="2400" dirty="0" err="1" smtClean="0"/>
              <a:t>kcal</a:t>
            </a:r>
            <a:r>
              <a:rPr lang="cs-CZ" sz="2400" dirty="0" smtClean="0"/>
              <a:t>/den</a:t>
            </a:r>
          </a:p>
          <a:p>
            <a:pPr>
              <a:buNone/>
            </a:pPr>
            <a:r>
              <a:rPr lang="cs-CZ" sz="2400" b="1" dirty="0" smtClean="0"/>
              <a:t>úhrada bílkovinami =</a:t>
            </a:r>
            <a:r>
              <a:rPr lang="cs-CZ" sz="2400" dirty="0" smtClean="0"/>
              <a:t>      </a:t>
            </a:r>
            <a:r>
              <a:rPr lang="cs-CZ" sz="2400" b="1" dirty="0" smtClean="0"/>
              <a:t>86,25 g/den</a:t>
            </a:r>
            <a:r>
              <a:rPr lang="cs-CZ" sz="2400" dirty="0" smtClean="0"/>
              <a:t>  	      </a:t>
            </a:r>
            <a:r>
              <a:rPr lang="cs-CZ" sz="2400" b="1" dirty="0" smtClean="0"/>
              <a:t>75 g/den</a:t>
            </a:r>
          </a:p>
          <a:p>
            <a:pPr>
              <a:buNone/>
            </a:pPr>
            <a:r>
              <a:rPr lang="cs-CZ" sz="2400" i="1" dirty="0" smtClean="0"/>
              <a:t>(energetický ekvivalent 1 g B = 4 </a:t>
            </a:r>
            <a:r>
              <a:rPr lang="cs-CZ" sz="2400" i="1" dirty="0" err="1" smtClean="0"/>
              <a:t>kcal</a:t>
            </a:r>
            <a:r>
              <a:rPr lang="cs-CZ" sz="2400" i="1" dirty="0" smtClean="0"/>
              <a:t>)</a:t>
            </a:r>
          </a:p>
          <a:p>
            <a:pPr>
              <a:buNone/>
            </a:pPr>
            <a:r>
              <a:rPr lang="cs-CZ" sz="2400" b="1" i="1" dirty="0" smtClean="0"/>
              <a:t>	Je pravděpodobné, že tyto hodnoty bílkovin budou v praxi uplatňovány jako průměrné v potravinách „jak nakoupeno“.</a:t>
            </a:r>
          </a:p>
          <a:p>
            <a:pPr>
              <a:buNone/>
            </a:pPr>
            <a:endParaRPr lang="cs-CZ" sz="2400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B Í L K O V I N Y</a:t>
            </a:r>
            <a:br>
              <a:rPr lang="cs-CZ" b="1" dirty="0" smtClean="0"/>
            </a:br>
            <a:r>
              <a:rPr lang="cs-CZ" b="1" dirty="0" smtClean="0"/>
              <a:t>a jejich denní doporučené dávky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smtClean="0"/>
              <a:t>Literatura :</a:t>
            </a:r>
          </a:p>
          <a:p>
            <a:pPr>
              <a:buNone/>
            </a:pPr>
            <a:r>
              <a:rPr lang="cs-CZ" sz="2800" i="1" dirty="0" smtClean="0"/>
              <a:t>1/ Referenční hodnoty pro příjem živin, SPV Praha 2011</a:t>
            </a:r>
          </a:p>
          <a:p>
            <a:pPr>
              <a:buNone/>
            </a:pPr>
            <a:endParaRPr lang="cs-CZ" sz="2800" i="1" dirty="0"/>
          </a:p>
          <a:p>
            <a:pPr>
              <a:buNone/>
            </a:pPr>
            <a:r>
              <a:rPr lang="cs-CZ" sz="2800" i="1" dirty="0" smtClean="0"/>
              <a:t>2/ V. celostátní antropologický výzkum dětí a mládeže, SZÚ Praha 1993</a:t>
            </a:r>
          </a:p>
          <a:p>
            <a:pPr>
              <a:buNone/>
            </a:pPr>
            <a:endParaRPr lang="cs-CZ" sz="2800" i="1" dirty="0"/>
          </a:p>
          <a:p>
            <a:pPr>
              <a:buNone/>
            </a:pPr>
            <a:r>
              <a:rPr lang="cs-CZ" sz="2800" i="1" dirty="0" smtClean="0"/>
              <a:t>3/ Hygiena výživy, učebnice pro lékařské fakulty, </a:t>
            </a:r>
            <a:r>
              <a:rPr lang="cs-CZ" sz="2800" i="1" dirty="0" err="1" smtClean="0"/>
              <a:t>Avicenum</a:t>
            </a:r>
            <a:r>
              <a:rPr lang="cs-CZ" sz="2800" i="1" dirty="0" smtClean="0"/>
              <a:t>  Praha 1985</a:t>
            </a:r>
          </a:p>
          <a:p>
            <a:pPr algn="r">
              <a:buNone/>
            </a:pPr>
            <a:r>
              <a:rPr lang="cs-CZ" sz="2000" i="1" dirty="0" smtClean="0"/>
              <a:t>MUDr. Jan Ševčík, SPV Praha 2014</a:t>
            </a:r>
            <a:endParaRPr lang="cs-CZ" sz="20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211</Words>
  <Application>Microsoft Office PowerPoint</Application>
  <PresentationFormat>Předvádění na obrazovce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B Í L K O V I N Y a jejich denní doporučené dávky</vt:lpstr>
      <vt:lpstr>Potřeba bílkovin</vt:lpstr>
      <vt:lpstr>Bílkovinné minimum</vt:lpstr>
      <vt:lpstr>Poznatky z historie</vt:lpstr>
      <vt:lpstr>P O T Ř E B A  bílkovin /1/</vt:lpstr>
      <vt:lpstr>P O T Ř E B A  bílkovin /2/</vt:lpstr>
      <vt:lpstr>P O T Ř E B A  bílkovin /3/</vt:lpstr>
      <vt:lpstr>B Í L K O V I N Y a jejich denní doporučené dávky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 Í L K O V I N Y a jejich denní doporučené dávky</dc:title>
  <dc:creator>Jan Ševčík</dc:creator>
  <cp:lastModifiedBy>Jan Ševčík</cp:lastModifiedBy>
  <cp:revision>37</cp:revision>
  <dcterms:created xsi:type="dcterms:W3CDTF">2014-05-14T14:53:53Z</dcterms:created>
  <dcterms:modified xsi:type="dcterms:W3CDTF">2014-05-15T06:57:15Z</dcterms:modified>
</cp:coreProperties>
</file>